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1"/>
  </p:sld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8" r:id="rId22"/>
    <p:sldId id="268" r:id="rId23"/>
    <p:sldId id="279" r:id="rId24"/>
    <p:sldId id="262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53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9/9/2015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9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9/9/2015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91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9/9/2015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6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55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9/9/2015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9/9/2015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7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9/9/2015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8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9/9/2015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87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9/9/2015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05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34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wmf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wmf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771" y="1726002"/>
            <a:ext cx="7846454" cy="2387600"/>
          </a:xfrm>
        </p:spPr>
        <p:txBody>
          <a:bodyPr/>
          <a:lstStyle/>
          <a:p>
            <a:r>
              <a:rPr lang="en-GB" dirty="0" smtClean="0"/>
              <a:t>CS654: Digital Image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8" y="4529318"/>
            <a:ext cx="6858000" cy="1655762"/>
          </a:xfrm>
        </p:spPr>
        <p:txBody>
          <a:bodyPr>
            <a:normAutofit/>
          </a:bodyPr>
          <a:lstStyle/>
          <a:p>
            <a:r>
              <a:rPr lang="en-GB" sz="3200" dirty="0" smtClean="0"/>
              <a:t>Lecture 17</a:t>
            </a:r>
            <a:r>
              <a:rPr lang="en-GB" sz="3200" dirty="0"/>
              <a:t>: Image Enhancement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42" y="838247"/>
            <a:ext cx="1636713" cy="17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1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Intensity transformation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90689"/>
            <a:ext cx="4681202" cy="41231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5656240" y="2240922"/>
            <a:ext cx="2988126" cy="2096218"/>
            <a:chOff x="5656240" y="2240922"/>
            <a:chExt cx="2988126" cy="20962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/>
                <p:cNvSpPr txBox="1"/>
                <p:nvPr/>
              </p:nvSpPr>
              <p:spPr>
                <a:xfrm>
                  <a:off x="5656240" y="2240922"/>
                  <a:ext cx="274055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240" y="2240922"/>
                  <a:ext cx="27405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004" r="-3341" b="-3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/>
                <p:cNvSpPr/>
                <p:nvPr/>
              </p:nvSpPr>
              <p:spPr>
                <a:xfrm>
                  <a:off x="5656240" y="3486614"/>
                  <a:ext cx="29881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a14:m>
                  <a:r>
                    <a:rPr lang="en-US" dirty="0" smtClean="0"/>
                    <a:t>: Transformed image</a:t>
                  </a:r>
                  <a:endParaRPr lang="en-US" dirty="0"/>
                </a:p>
              </p:txBody>
            </p:sp>
          </mc:Choice>
          <mc:Fallback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240" y="3486614"/>
                  <a:ext cx="298812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9836" r="-1224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/>
                <p:cNvSpPr/>
                <p:nvPr/>
              </p:nvSpPr>
              <p:spPr>
                <a:xfrm>
                  <a:off x="5656240" y="3005420"/>
                  <a:ext cx="21941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a14:m>
                  <a:r>
                    <a:rPr lang="en-US" dirty="0" smtClean="0"/>
                    <a:t>: Input image</a:t>
                  </a:r>
                  <a:endParaRPr lang="en-US" dirty="0"/>
                </a:p>
              </p:txBody>
            </p:sp>
          </mc:Choice>
          <mc:Fallback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240" y="3005420"/>
                  <a:ext cx="219412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33" t="-8197" r="-1944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/>
                <p:cNvSpPr/>
                <p:nvPr/>
              </p:nvSpPr>
              <p:spPr>
                <a:xfrm>
                  <a:off x="5656240" y="3967808"/>
                  <a:ext cx="286681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en-US" dirty="0" smtClean="0"/>
                    <a:t>: Transformation function</a:t>
                  </a:r>
                  <a:endParaRPr lang="en-US" dirty="0"/>
                </a:p>
              </p:txBody>
            </p:sp>
          </mc:Choice>
          <mc:Fallback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240" y="3967808"/>
                  <a:ext cx="286681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0000" r="-127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/>
          <p:cNvSpPr txBox="1"/>
          <p:nvPr/>
        </p:nvSpPr>
        <p:spPr>
          <a:xfrm>
            <a:off x="5690014" y="21751"/>
            <a:ext cx="328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Images: Gonzalez &amp; Woods, 3</a:t>
            </a:r>
            <a:r>
              <a:rPr lang="en-GB" sz="1400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 edition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656240" y="4570776"/>
            <a:ext cx="2114361" cy="764498"/>
            <a:chOff x="5656240" y="4570776"/>
            <a:chExt cx="2114361" cy="76449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701537" y="4965942"/>
                  <a:ext cx="12326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1537" y="4965942"/>
                  <a:ext cx="1232645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980" r="-7921" b="-3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656240" y="4570776"/>
                  <a:ext cx="21143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×1 </m:t>
                      </m:r>
                    </m:oMath>
                  </a14:m>
                  <a:r>
                    <a:rPr lang="en-US" dirty="0" smtClean="0"/>
                    <a:t>neighbourhood</a:t>
                  </a:r>
                  <a:endParaRPr lang="en-US" dirty="0"/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240" y="4570776"/>
                  <a:ext cx="21143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035" t="-28889" r="-6052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/>
          <p:cNvSpPr txBox="1"/>
          <p:nvPr/>
        </p:nvSpPr>
        <p:spPr>
          <a:xfrm>
            <a:off x="5701537" y="5477244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Point processing</a:t>
            </a:r>
            <a:endParaRPr lang="en-US" sz="2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29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processing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90014" y="21751"/>
            <a:ext cx="328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Images: Gonzalez &amp; Woods, 3</a:t>
            </a:r>
            <a:r>
              <a:rPr lang="en-GB" sz="1400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 edition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28650" y="1910141"/>
            <a:ext cx="3418715" cy="3718103"/>
            <a:chOff x="628650" y="1910141"/>
            <a:chExt cx="3418715" cy="3718103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lum bright="-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926"/>
            <a:stretch/>
          </p:blipFill>
          <p:spPr bwMode="auto">
            <a:xfrm>
              <a:off x="628650" y="1910141"/>
              <a:ext cx="3418715" cy="31293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841443" y="5258912"/>
              <a:ext cx="2993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Contrast stretching function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81071" y="439169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0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46361" y="4391695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255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68137" y="2200140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255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18974" y="1910142"/>
            <a:ext cx="2938798" cy="3718102"/>
            <a:chOff x="5318974" y="1910142"/>
            <a:chExt cx="2938798" cy="3718102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lum bright="-4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17"/>
            <a:stretch/>
          </p:blipFill>
          <p:spPr bwMode="auto">
            <a:xfrm>
              <a:off x="5318974" y="1910142"/>
              <a:ext cx="2938798" cy="31293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690014" y="5258912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Thresholding</a:t>
              </a:r>
              <a:r>
                <a:rPr lang="en-US" dirty="0" smtClean="0"/>
                <a:t> function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59742" y="439169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0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72968" y="4391695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255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90014" y="2200140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255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94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Intensity transformation: Negative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1824753"/>
            <a:ext cx="4819113" cy="4511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395279" y="2339798"/>
                <a:ext cx="7734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279" y="2339798"/>
                <a:ext cx="77341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874" r="-393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5675606" y="1950284"/>
            <a:ext cx="2866619" cy="744958"/>
            <a:chOff x="5675606" y="1950284"/>
            <a:chExt cx="2866619" cy="74495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846667" y="2325910"/>
                  <a:ext cx="5486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6667" y="2325910"/>
                  <a:ext cx="548612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556" r="-3333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5675606" y="1950284"/>
              <a:ext cx="2866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Transformation function</a:t>
              </a:r>
              <a:endParaRPr lang="en-US" sz="2000" dirty="0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919" y="3210193"/>
            <a:ext cx="3730586" cy="2186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690014" y="21751"/>
            <a:ext cx="328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Images: Gonzalez &amp; Woods, 3</a:t>
            </a:r>
            <a:r>
              <a:rPr lang="en-GB" sz="1400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 edition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52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Intensity transformation: Log-transform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51" y="1837631"/>
            <a:ext cx="4819113" cy="4511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5576210" y="1836429"/>
            <a:ext cx="3030638" cy="852519"/>
            <a:chOff x="5576210" y="1836429"/>
            <a:chExt cx="3030638" cy="85251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576210" y="2319616"/>
                  <a:ext cx="303063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𝑐𝑙𝑜𝑔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6210" y="2319616"/>
                  <a:ext cx="303063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805" r="-1610" b="-3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5576210" y="1836429"/>
              <a:ext cx="2866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Transformation function</a:t>
              </a:r>
              <a:endParaRPr lang="en-US" sz="20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434885" y="3133209"/>
            <a:ext cx="34257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Maps narrow low intensity to wider range of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Compresses the dynamic range of images</a:t>
            </a:r>
            <a:endParaRPr lang="en-US" sz="2000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073499" y="1950284"/>
            <a:ext cx="0" cy="393536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33341" y="2949262"/>
            <a:ext cx="3812146" cy="0"/>
          </a:xfrm>
          <a:prstGeom prst="line">
            <a:avLst/>
          </a:prstGeom>
          <a:ln w="381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90014" y="21751"/>
            <a:ext cx="328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Images: Gonzalez &amp; Woods, 3</a:t>
            </a:r>
            <a:r>
              <a:rPr lang="en-GB" sz="1400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 edition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76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Intensity transformation: Gamma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576210" y="1836429"/>
            <a:ext cx="2866619" cy="760186"/>
            <a:chOff x="5576210" y="1836429"/>
            <a:chExt cx="2866619" cy="76018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343808" y="2227283"/>
                  <a:ext cx="10976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808" y="2227283"/>
                  <a:ext cx="1097608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778" r="-1111"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5576210" y="1836429"/>
              <a:ext cx="2866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Transformation function</a:t>
              </a:r>
              <a:endParaRPr lang="en-US" sz="20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434885" y="3133209"/>
            <a:ext cx="34257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Fractional value maps narrow low intensity to wider range of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Higher value </a:t>
            </a:r>
            <a:r>
              <a:rPr lang="en-US" sz="2000" dirty="0"/>
              <a:t>maps narrow low intensity to wider range of intensity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96" y="1836429"/>
            <a:ext cx="4859015" cy="4495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/>
          <p:cNvCxnSpPr/>
          <p:nvPr/>
        </p:nvCxnSpPr>
        <p:spPr>
          <a:xfrm flipV="1">
            <a:off x="2073499" y="1950284"/>
            <a:ext cx="0" cy="393536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003184" y="1950284"/>
            <a:ext cx="0" cy="393536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33341" y="2949262"/>
            <a:ext cx="3812146" cy="0"/>
          </a:xfrm>
          <a:prstGeom prst="line">
            <a:avLst/>
          </a:prstGeom>
          <a:ln w="381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107583" y="4878946"/>
            <a:ext cx="3812146" cy="0"/>
          </a:xfrm>
          <a:prstGeom prst="line">
            <a:avLst/>
          </a:prstGeom>
          <a:ln w="381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90014" y="21751"/>
            <a:ext cx="328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Images: Gonzalez &amp; Woods, 3</a:t>
            </a:r>
            <a:r>
              <a:rPr lang="en-GB" sz="1400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 edition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69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Gamma correction: Display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90014" y="21751"/>
            <a:ext cx="328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Images: Gonzalez &amp; Woods, 3</a:t>
            </a:r>
            <a:r>
              <a:rPr lang="en-GB" sz="1400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 edition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792828" y="4328711"/>
            <a:ext cx="5003441" cy="2529289"/>
            <a:chOff x="3792828" y="4328711"/>
            <a:chExt cx="5003441" cy="2529289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03" t="52392" r="4676" b="7995"/>
            <a:stretch/>
          </p:blipFill>
          <p:spPr bwMode="auto">
            <a:xfrm>
              <a:off x="6104585" y="4328711"/>
              <a:ext cx="2021983" cy="194678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5447763" y="6211669"/>
              <a:ext cx="3348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Gamma corrected image as viewed in monitor</a:t>
              </a:r>
              <a:endParaRPr lang="en-US" dirty="0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3792828" y="5131863"/>
              <a:ext cx="1558344" cy="5280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62884" y="3412900"/>
            <a:ext cx="4567708" cy="3249668"/>
            <a:chOff x="862884" y="3412900"/>
            <a:chExt cx="4567708" cy="3249668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133" r="64785" b="8846"/>
            <a:stretch/>
          </p:blipFill>
          <p:spPr bwMode="auto">
            <a:xfrm>
              <a:off x="1220721" y="4328711"/>
              <a:ext cx="2011876" cy="194678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ight Arrow 11"/>
            <p:cNvSpPr/>
            <p:nvPr/>
          </p:nvSpPr>
          <p:spPr>
            <a:xfrm rot="5400000">
              <a:off x="3258950" y="3698243"/>
              <a:ext cx="732904" cy="5280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08609" y="3412900"/>
              <a:ext cx="20219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Gamma correction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62884" y="6293236"/>
              <a:ext cx="2727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Gamma corrected image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05437" y="1536142"/>
            <a:ext cx="7690832" cy="2749282"/>
            <a:chOff x="1105437" y="1536142"/>
            <a:chExt cx="7690832" cy="274928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575" b="59801"/>
            <a:stretch/>
          </p:blipFill>
          <p:spPr bwMode="auto">
            <a:xfrm>
              <a:off x="1220721" y="1549021"/>
              <a:ext cx="2011876" cy="20055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67" r="2495" b="59284"/>
            <a:stretch/>
          </p:blipFill>
          <p:spPr bwMode="auto">
            <a:xfrm>
              <a:off x="6104585" y="1536142"/>
              <a:ext cx="2021983" cy="203130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ight Arrow 8"/>
            <p:cNvSpPr/>
            <p:nvPr/>
          </p:nvSpPr>
          <p:spPr>
            <a:xfrm>
              <a:off x="3889419" y="2287778"/>
              <a:ext cx="1558344" cy="5280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05437" y="3572308"/>
              <a:ext cx="2021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Original image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47763" y="3639093"/>
              <a:ext cx="3348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Input image as viewed in monitor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0662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Gamma correction; Dark to light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90014" y="21751"/>
            <a:ext cx="328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Images: Gonzalez &amp; Woods, 3</a:t>
            </a:r>
            <a:r>
              <a:rPr lang="en-GB" sz="1400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 edition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64" y="1472786"/>
            <a:ext cx="4170608" cy="5427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3476" y="1357731"/>
            <a:ext cx="461665" cy="282875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Original image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268135" y="1472786"/>
            <a:ext cx="2625837" cy="5427407"/>
            <a:chOff x="2268135" y="1472786"/>
            <a:chExt cx="2625837" cy="5427407"/>
          </a:xfrm>
        </p:grpSpPr>
        <p:sp>
          <p:nvSpPr>
            <p:cNvPr id="7" name="TextBox 6"/>
            <p:cNvSpPr txBox="1"/>
            <p:nvPr/>
          </p:nvSpPr>
          <p:spPr>
            <a:xfrm>
              <a:off x="4324854" y="1472786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FFFF00"/>
                  </a:solidFill>
                </a:rPr>
                <a:t>0.6</a:t>
              </a:r>
              <a:endParaRPr lang="en-US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68135" y="6500083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FFFF00"/>
                  </a:solidFill>
                </a:rPr>
                <a:t>0.4</a:t>
              </a:r>
              <a:endParaRPr lang="en-US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53439" y="6500083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FFFF00"/>
                  </a:solidFill>
                </a:rPr>
                <a:t>0.3</a:t>
              </a:r>
              <a:endParaRPr lang="en-US" sz="2000" b="1" dirty="0">
                <a:solidFill>
                  <a:srgbClr val="FFFF00"/>
                </a:solidFill>
              </a:endParaRPr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500" y="1872896"/>
            <a:ext cx="3905639" cy="361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71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Gamma correction: light to dark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90014" y="21751"/>
            <a:ext cx="328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Images: Gonzalez &amp; Woods, 3</a:t>
            </a:r>
            <a:r>
              <a:rPr lang="en-GB" sz="1400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 edition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411" y="1441742"/>
            <a:ext cx="5327516" cy="5300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4031467" y="1726287"/>
            <a:ext cx="3202122" cy="2955183"/>
            <a:chOff x="4031467" y="1726287"/>
            <a:chExt cx="3202122" cy="2955183"/>
          </a:xfrm>
        </p:grpSpPr>
        <p:sp>
          <p:nvSpPr>
            <p:cNvPr id="7" name="TextBox 6"/>
            <p:cNvSpPr txBox="1"/>
            <p:nvPr/>
          </p:nvSpPr>
          <p:spPr>
            <a:xfrm>
              <a:off x="6693055" y="1726287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FFFF00"/>
                  </a:solidFill>
                </a:rPr>
                <a:t>3.0</a:t>
              </a:r>
              <a:endParaRPr lang="en-US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31467" y="4281360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FFFF00"/>
                  </a:solidFill>
                </a:rPr>
                <a:t>4.0</a:t>
              </a:r>
              <a:endParaRPr lang="en-US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93056" y="4281360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FFFF00"/>
                  </a:solidFill>
                </a:rPr>
                <a:t>5.0</a:t>
              </a:r>
              <a:endParaRPr lang="en-US" sz="20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 stretching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26287"/>
            <a:ext cx="3554569" cy="3530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90014" y="21751"/>
            <a:ext cx="328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Images: Gonzalez &amp; Woods, 3</a:t>
            </a:r>
            <a:r>
              <a:rPr lang="en-GB" sz="1400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 edition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519707" y="4610637"/>
            <a:ext cx="0" cy="1081825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354421" y="4301544"/>
            <a:ext cx="1" cy="1803042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493951" y="5382696"/>
            <a:ext cx="8862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1832580" y="5508447"/>
                <a:ext cx="278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580" y="5508447"/>
                <a:ext cx="27860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3333" r="-8889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 flipH="1">
            <a:off x="2970462" y="2612265"/>
            <a:ext cx="1" cy="3492321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354420" y="5382696"/>
            <a:ext cx="6160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2540492" y="5508447"/>
                <a:ext cx="2802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492" y="5508447"/>
                <a:ext cx="28020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6957" r="-30435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3258013" y="5508447"/>
                <a:ext cx="2551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013" y="5508447"/>
                <a:ext cx="25513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3810" r="-2142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>
            <a:off x="3800698" y="2343955"/>
            <a:ext cx="1" cy="3348507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970461" y="5382696"/>
            <a:ext cx="8302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4477932" y="2022712"/>
                <a:ext cx="4209294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;0≤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932" y="2022712"/>
                <a:ext cx="4209294" cy="1367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2215119" y="6230336"/>
                <a:ext cx="3974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9" y="6230336"/>
                <a:ext cx="397480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9091" r="-4545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2818283" y="6230336"/>
                <a:ext cx="3974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283" y="6230336"/>
                <a:ext cx="397480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9091" r="-4545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4469329" y="3605218"/>
            <a:ext cx="4358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Spans the full range of intensity level</a:t>
            </a:r>
            <a:endParaRPr lang="en-US" sz="2000" dirty="0"/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1493951" y="4301544"/>
            <a:ext cx="860469" cy="0"/>
          </a:xfrm>
          <a:prstGeom prst="line">
            <a:avLst/>
          </a:prstGeom>
          <a:ln>
            <a:solidFill>
              <a:srgbClr val="0000FF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4601031" y="4214317"/>
            <a:ext cx="3231289" cy="461665"/>
            <a:chOff x="4601031" y="4214317"/>
            <a:chExt cx="3231289" cy="46166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/>
                <p:cNvSpPr/>
                <p:nvPr/>
              </p:nvSpPr>
              <p:spPr>
                <a:xfrm>
                  <a:off x="4601031" y="4214317"/>
                  <a:ext cx="223445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031" y="4214317"/>
                  <a:ext cx="2234458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Rectangle 37"/>
            <p:cNvSpPr/>
            <p:nvPr/>
          </p:nvSpPr>
          <p:spPr>
            <a:xfrm>
              <a:off x="6878213" y="4256079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0000FF"/>
                  </a:solidFill>
                </a:rPr>
                <a:t>Linear</a:t>
              </a:r>
              <a:endParaRPr lang="en-US" sz="20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691756" y="4919818"/>
            <a:ext cx="4091101" cy="863794"/>
            <a:chOff x="4691756" y="4919818"/>
            <a:chExt cx="4091101" cy="86379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/>
                <p:cNvSpPr/>
                <p:nvPr/>
              </p:nvSpPr>
              <p:spPr>
                <a:xfrm>
                  <a:off x="4691756" y="4919818"/>
                  <a:ext cx="36241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9" name="Rectangle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1756" y="4919818"/>
                  <a:ext cx="3624134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Rectangle 39"/>
            <p:cNvSpPr/>
            <p:nvPr/>
          </p:nvSpPr>
          <p:spPr>
            <a:xfrm>
              <a:off x="6972746" y="5383502"/>
              <a:ext cx="181011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err="1" smtClean="0">
                  <a:solidFill>
                    <a:srgbClr val="0000FF"/>
                  </a:solidFill>
                </a:rPr>
                <a:t>Thresholding</a:t>
              </a:r>
              <a:endParaRPr lang="en-US" sz="2000" b="1" dirty="0">
                <a:solidFill>
                  <a:srgbClr val="0000FF"/>
                </a:solidFill>
              </a:endParaRPr>
            </a:p>
          </p:txBody>
        </p:sp>
      </p:grpSp>
      <p:cxnSp>
        <p:nvCxnSpPr>
          <p:cNvPr id="41" name="Straight Connector 40"/>
          <p:cNvCxnSpPr/>
          <p:nvPr/>
        </p:nvCxnSpPr>
        <p:spPr>
          <a:xfrm flipH="1">
            <a:off x="1519707" y="2597240"/>
            <a:ext cx="1450755" cy="0"/>
          </a:xfrm>
          <a:prstGeom prst="line">
            <a:avLst/>
          </a:prstGeom>
          <a:ln>
            <a:solidFill>
              <a:srgbClr val="0000FF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1103830" y="4116878"/>
                <a:ext cx="3862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30" y="4116878"/>
                <a:ext cx="386260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9524" r="-634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1103830" y="2367585"/>
                <a:ext cx="3862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30" y="2367585"/>
                <a:ext cx="386260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9524" r="-634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263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 stretching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9" t="49644" r="382" b="-1549"/>
          <a:stretch/>
        </p:blipFill>
        <p:spPr bwMode="auto">
          <a:xfrm>
            <a:off x="3412901" y="2074893"/>
            <a:ext cx="5331854" cy="27431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42" y="2074893"/>
            <a:ext cx="2719052" cy="26763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0706" y="495080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image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49033" y="4950807"/>
            <a:ext cx="1830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Contrast stretched image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89202" y="4950807"/>
            <a:ext cx="1830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Thresholded</a:t>
            </a:r>
            <a:r>
              <a:rPr lang="en-US" dirty="0" smtClean="0"/>
              <a:t> image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90014" y="21751"/>
            <a:ext cx="328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Images: Gonzalez &amp; Woods, 3</a:t>
            </a:r>
            <a:r>
              <a:rPr lang="en-GB" sz="1400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 edition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3149688" y="5712206"/>
                <a:ext cx="324159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; </m:t>
                      </m:r>
                    </m:oMath>
                  </m:oMathPara>
                </a14:m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688" y="5712206"/>
                <a:ext cx="3241593" cy="830997"/>
              </a:xfrm>
              <a:prstGeom prst="rect">
                <a:avLst/>
              </a:prstGeom>
              <a:blipFill rotWithShape="0">
                <a:blip r:embed="rId4"/>
                <a:stretch>
                  <a:fillRect b="-1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6289986" y="5660255"/>
                <a:ext cx="3009349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; </m:t>
                      </m:r>
                    </m:oMath>
                  </m:oMathPara>
                </a14:m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986" y="5660255"/>
                <a:ext cx="3009349" cy="830997"/>
              </a:xfrm>
              <a:prstGeom prst="rect">
                <a:avLst/>
              </a:prstGeom>
              <a:blipFill rotWithShape="0">
                <a:blip r:embed="rId5"/>
                <a:stretch>
                  <a:fillRect b="-1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40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Recap of Lecture 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 smtClean="0"/>
              <a:t> Mask processing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Spatial filtering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Averaging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Differentiation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Correlation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Convolution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8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Gray-level 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6814"/>
          </a:xfrm>
        </p:spPr>
        <p:txBody>
          <a:bodyPr/>
          <a:lstStyle/>
          <a:p>
            <a:r>
              <a:rPr lang="en-US" dirty="0" smtClean="0"/>
              <a:t>Highlight a specific range of gray values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28650" y="2402400"/>
            <a:ext cx="3395766" cy="3399530"/>
            <a:chOff x="628650" y="2402400"/>
            <a:chExt cx="3395766" cy="339953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2881693"/>
              <a:ext cx="3395766" cy="292023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08278" y="2402400"/>
              <a:ext cx="2426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Without background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090297" y="5911891"/>
                <a:ext cx="2472472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297" y="5911891"/>
                <a:ext cx="2472472" cy="8238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 flipH="1">
            <a:off x="1365162" y="4018209"/>
            <a:ext cx="860469" cy="0"/>
          </a:xfrm>
          <a:prstGeom prst="line">
            <a:avLst/>
          </a:prstGeom>
          <a:ln>
            <a:solidFill>
              <a:srgbClr val="0000FF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834069" y="2396451"/>
            <a:ext cx="3365284" cy="3429865"/>
            <a:chOff x="4834069" y="2396451"/>
            <a:chExt cx="3365284" cy="342986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4069" y="2881693"/>
              <a:ext cx="3365284" cy="294462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482838" y="2396451"/>
              <a:ext cx="2067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With background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5280475" y="5911890"/>
                <a:ext cx="2472472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475" y="5911890"/>
                <a:ext cx="2472472" cy="8238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74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72" y="1690689"/>
            <a:ext cx="8681456" cy="33226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1673" y="501329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image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53745" y="5013297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Without background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74839" y="5013297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50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plane slicing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28650" y="1307505"/>
            <a:ext cx="7834602" cy="1960442"/>
            <a:chOff x="442267" y="1690689"/>
            <a:chExt cx="8405519" cy="210330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267" y="1690689"/>
              <a:ext cx="5383235" cy="210330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986127" y="2205844"/>
              <a:ext cx="28616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00FF"/>
                  </a:solidFill>
                </a:rPr>
                <a:t>Bit plane representation of 8 bit images</a:t>
              </a:r>
              <a:endParaRPr lang="en-US" sz="20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8415" y="3345724"/>
            <a:ext cx="8016935" cy="3468925"/>
            <a:chOff x="498415" y="3345724"/>
            <a:chExt cx="8016935" cy="346892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415" y="3345724"/>
              <a:ext cx="8016935" cy="346892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371978" y="4025660"/>
              <a:ext cx="3129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1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12147" y="4025660"/>
              <a:ext cx="3129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2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71978" y="5165081"/>
              <a:ext cx="3129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4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12147" y="5165081"/>
              <a:ext cx="3129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5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978" y="6304502"/>
              <a:ext cx="3129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7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12147" y="6304502"/>
              <a:ext cx="3129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8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31809" y="5165081"/>
              <a:ext cx="3129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3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31809" y="6304502"/>
              <a:ext cx="3129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6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533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Reconstruction of images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97" b="43098"/>
          <a:stretch/>
        </p:blipFill>
        <p:spPr bwMode="auto">
          <a:xfrm>
            <a:off x="420531" y="2047920"/>
            <a:ext cx="3930113" cy="1699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3" r="33944" b="43098"/>
          <a:stretch/>
        </p:blipFill>
        <p:spPr bwMode="auto">
          <a:xfrm>
            <a:off x="420531" y="4685942"/>
            <a:ext cx="3930113" cy="1699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8" t="-605" r="639" b="43703"/>
          <a:stretch/>
        </p:blipFill>
        <p:spPr bwMode="auto">
          <a:xfrm>
            <a:off x="4585237" y="3155413"/>
            <a:ext cx="3930113" cy="1699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24978" y="3820484"/>
            <a:ext cx="721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8+7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693121" y="6385416"/>
            <a:ext cx="138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8+7+6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534783" y="4854887"/>
            <a:ext cx="2031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8+7+6+5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3090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Next lecture: 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Histogram Processing</a:t>
            </a:r>
            <a:endParaRPr 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41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 of Lecture 17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 smtClean="0"/>
              <a:t>Image enhancement</a:t>
            </a:r>
          </a:p>
          <a:p>
            <a:pPr>
              <a:lnSpc>
                <a:spcPct val="200000"/>
              </a:lnSpc>
            </a:pPr>
            <a:r>
              <a:rPr lang="en-GB" dirty="0" smtClean="0"/>
              <a:t>Dynamic range</a:t>
            </a:r>
          </a:p>
          <a:p>
            <a:pPr>
              <a:lnSpc>
                <a:spcPct val="200000"/>
              </a:lnSpc>
            </a:pPr>
            <a:r>
              <a:rPr lang="en-GB" dirty="0" smtClean="0"/>
              <a:t>Point processing</a:t>
            </a:r>
          </a:p>
          <a:p>
            <a:pPr>
              <a:lnSpc>
                <a:spcPct val="200000"/>
              </a:lnSpc>
            </a:pPr>
            <a:r>
              <a:rPr lang="en-GB" dirty="0" smtClean="0"/>
              <a:t>Contrast stretching</a:t>
            </a:r>
          </a:p>
          <a:p>
            <a:pPr>
              <a:lnSpc>
                <a:spcPct val="200000"/>
              </a:lnSpc>
            </a:pPr>
            <a:r>
              <a:rPr lang="en-GB" dirty="0" smtClean="0"/>
              <a:t>Intensity level slicing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Improve the </a:t>
            </a:r>
            <a:r>
              <a:rPr lang="en-GB" b="1" dirty="0" smtClean="0">
                <a:solidFill>
                  <a:srgbClr val="C00000"/>
                </a:solidFill>
              </a:rPr>
              <a:t>quality</a:t>
            </a:r>
            <a:r>
              <a:rPr lang="en-GB" dirty="0" smtClean="0"/>
              <a:t> of an image as </a:t>
            </a:r>
            <a:r>
              <a:rPr lang="en-GB" b="1" dirty="0" smtClean="0">
                <a:solidFill>
                  <a:srgbClr val="0000FF"/>
                </a:solidFill>
              </a:rPr>
              <a:t>perceived</a:t>
            </a:r>
            <a:r>
              <a:rPr lang="en-GB" dirty="0" smtClean="0">
                <a:solidFill>
                  <a:srgbClr val="0000FF"/>
                </a:solidFill>
              </a:rPr>
              <a:t> </a:t>
            </a:r>
            <a:r>
              <a:rPr lang="en-GB" dirty="0" smtClean="0"/>
              <a:t>by human being</a:t>
            </a:r>
          </a:p>
          <a:p>
            <a:endParaRPr lang="en-GB" dirty="0"/>
          </a:p>
          <a:p>
            <a:r>
              <a:rPr lang="en-GB" dirty="0" smtClean="0"/>
              <a:t>Can be performed at both spatial and frequency domain</a:t>
            </a:r>
          </a:p>
          <a:p>
            <a:endParaRPr lang="en-GB" dirty="0"/>
          </a:p>
          <a:p>
            <a:r>
              <a:rPr lang="en-GB" dirty="0" smtClean="0"/>
              <a:t>Different types of enhancement</a:t>
            </a:r>
          </a:p>
          <a:p>
            <a:pPr lvl="1">
              <a:lnSpc>
                <a:spcPct val="150000"/>
              </a:lnSpc>
            </a:pPr>
            <a:r>
              <a:rPr lang="en-GB" sz="1900" dirty="0" smtClean="0"/>
              <a:t>Noise suppression</a:t>
            </a:r>
          </a:p>
          <a:p>
            <a:pPr lvl="1">
              <a:lnSpc>
                <a:spcPct val="150000"/>
              </a:lnSpc>
            </a:pPr>
            <a:r>
              <a:rPr lang="en-GB" sz="1900" dirty="0" smtClean="0"/>
              <a:t>Increase contrast</a:t>
            </a:r>
          </a:p>
          <a:p>
            <a:pPr lvl="1">
              <a:lnSpc>
                <a:spcPct val="150000"/>
              </a:lnSpc>
            </a:pPr>
            <a:r>
              <a:rPr lang="en-GB" sz="1900" dirty="0" smtClean="0"/>
              <a:t>Sharpen or smoothen image feature</a:t>
            </a:r>
          </a:p>
          <a:p>
            <a:pPr lvl="1">
              <a:lnSpc>
                <a:spcPct val="150000"/>
              </a:lnSpc>
            </a:pPr>
            <a:r>
              <a:rPr lang="en-GB" sz="1900" dirty="0" smtClean="0"/>
              <a:t>Emphasise</a:t>
            </a:r>
          </a:p>
          <a:p>
            <a:endParaRPr lang="en-GB" dirty="0"/>
          </a:p>
          <a:p>
            <a:r>
              <a:rPr lang="en-GB" b="1" dirty="0" smtClean="0">
                <a:solidFill>
                  <a:srgbClr val="C00000"/>
                </a:solidFill>
              </a:rPr>
              <a:t>Display and analysis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34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techniques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8097" y="1506023"/>
            <a:ext cx="22878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Image enhancement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8346" y="2863265"/>
            <a:ext cx="189026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Point processing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11853" y="2851572"/>
            <a:ext cx="191590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Spatial operation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51219" y="2851572"/>
            <a:ext cx="169955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Transform operation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38867" y="2863265"/>
            <a:ext cx="17748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Pseudocoloring</a:t>
            </a:r>
            <a:endParaRPr lang="en-US" dirty="0"/>
          </a:p>
        </p:txBody>
      </p:sp>
      <p:cxnSp>
        <p:nvCxnSpPr>
          <p:cNvPr id="10" name="Elbow Connector 9"/>
          <p:cNvCxnSpPr>
            <a:stCxn id="4" idx="2"/>
            <a:endCxn id="5" idx="0"/>
          </p:cNvCxnSpPr>
          <p:nvPr/>
        </p:nvCxnSpPr>
        <p:spPr>
          <a:xfrm rot="5400000">
            <a:off x="2488784" y="780049"/>
            <a:ext cx="987910" cy="31785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2"/>
            <a:endCxn id="6" idx="0"/>
          </p:cNvCxnSpPr>
          <p:nvPr/>
        </p:nvCxnSpPr>
        <p:spPr>
          <a:xfrm rot="5400000">
            <a:off x="3582796" y="1862367"/>
            <a:ext cx="976217" cy="10021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" idx="2"/>
            <a:endCxn id="7" idx="0"/>
          </p:cNvCxnSpPr>
          <p:nvPr/>
        </p:nvCxnSpPr>
        <p:spPr>
          <a:xfrm rot="16200000" flipH="1">
            <a:off x="4698389" y="1748966"/>
            <a:ext cx="976217" cy="12289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" idx="2"/>
            <a:endCxn id="8" idx="0"/>
          </p:cNvCxnSpPr>
          <p:nvPr/>
        </p:nvCxnSpPr>
        <p:spPr>
          <a:xfrm rot="16200000" flipH="1">
            <a:off x="5705190" y="742165"/>
            <a:ext cx="987910" cy="3254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625" y="3686737"/>
            <a:ext cx="2704587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Contrast stretching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Noise clipping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Window slicing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Histogram modeling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35910" y="3686737"/>
            <a:ext cx="2409634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Noise smoothing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Median 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Unsharp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masking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Filtering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45544" y="3684936"/>
            <a:ext cx="2601994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FF"/>
                </a:solidFill>
              </a:rPr>
              <a:t>Linear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FF"/>
                </a:solidFill>
              </a:rPr>
              <a:t>Root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FF"/>
                </a:solidFill>
              </a:rPr>
              <a:t>Homomorphic filter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02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Dynamic 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13034"/>
          </a:xfrm>
        </p:spPr>
        <p:txBody>
          <a:bodyPr/>
          <a:lstStyle/>
          <a:p>
            <a:r>
              <a:rPr lang="en-GB" dirty="0" smtClean="0"/>
              <a:t>The </a:t>
            </a:r>
            <a:r>
              <a:rPr lang="en-GB" dirty="0"/>
              <a:t>ratio between the maximum and minimum measurable light intensities </a:t>
            </a:r>
            <a:endParaRPr lang="en-GB" dirty="0" smtClean="0"/>
          </a:p>
          <a:p>
            <a:endParaRPr lang="en-GB" dirty="0"/>
          </a:p>
          <a:p>
            <a:r>
              <a:rPr lang="en-GB" dirty="0"/>
              <a:t>In the real world, one never encounters true white or </a:t>
            </a:r>
            <a:r>
              <a:rPr lang="en-GB" dirty="0" smtClean="0"/>
              <a:t>black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755" y="3573595"/>
            <a:ext cx="6823791" cy="22745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40019" y="6253585"/>
            <a:ext cx="25442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Image: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cambridgeincolour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39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ILLUMINANCE &amp; REFLECTIVITY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Both </a:t>
            </a:r>
            <a:r>
              <a:rPr lang="en-GB" dirty="0"/>
              <a:t>contribute to the dynamic range of a </a:t>
            </a:r>
            <a:r>
              <a:rPr lang="en-GB" dirty="0" smtClean="0"/>
              <a:t>scene</a:t>
            </a:r>
          </a:p>
          <a:p>
            <a:endParaRPr lang="en-GB" dirty="0"/>
          </a:p>
          <a:p>
            <a:r>
              <a:rPr lang="en-GB" dirty="0" smtClean="0"/>
              <a:t>Illuminance </a:t>
            </a:r>
            <a:r>
              <a:rPr lang="en-GB" dirty="0"/>
              <a:t>to specify only incident </a:t>
            </a:r>
            <a:r>
              <a:rPr lang="en-GB" dirty="0" smtClean="0"/>
              <a:t>light</a:t>
            </a:r>
          </a:p>
          <a:p>
            <a:endParaRPr lang="en-GB" dirty="0"/>
          </a:p>
          <a:p>
            <a:r>
              <a:rPr lang="en-GB" dirty="0" smtClean="0"/>
              <a:t>Vast </a:t>
            </a:r>
            <a:r>
              <a:rPr lang="en-GB" dirty="0"/>
              <a:t>variation possible for incident light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68" y="4001294"/>
            <a:ext cx="2786398" cy="1646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715" y="4001294"/>
            <a:ext cx="2786398" cy="164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4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Dynamic Range of Camera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16" y="4011767"/>
            <a:ext cx="1727204" cy="12843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93" y="4011767"/>
            <a:ext cx="1727204" cy="12843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354" y="4011766"/>
            <a:ext cx="1166232" cy="12843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8650" y="5491307"/>
            <a:ext cx="2312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smtClean="0"/>
              <a:t>Black Level</a:t>
            </a:r>
            <a:br>
              <a:rPr lang="en-GB" b="1" dirty="0" smtClean="0"/>
            </a:br>
            <a:r>
              <a:rPr lang="en-GB" b="1" dirty="0" smtClean="0">
                <a:solidFill>
                  <a:srgbClr val="C00000"/>
                </a:solidFill>
              </a:rPr>
              <a:t>(Limited by Noise)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86462" y="5491307"/>
            <a:ext cx="2880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White Level</a:t>
            </a:r>
            <a:br>
              <a:rPr lang="en-US" b="1" dirty="0"/>
            </a:br>
            <a:r>
              <a:rPr lang="en-US" b="1" dirty="0">
                <a:solidFill>
                  <a:srgbClr val="C00000"/>
                </a:solidFill>
              </a:rPr>
              <a:t>(</a:t>
            </a:r>
            <a:r>
              <a:rPr lang="en-US" b="1" dirty="0" smtClean="0">
                <a:solidFill>
                  <a:srgbClr val="C00000"/>
                </a:solidFill>
              </a:rPr>
              <a:t>Saturated)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54057" y="5485722"/>
            <a:ext cx="3130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Darker White Level</a:t>
            </a:r>
            <a:br>
              <a:rPr lang="en-GB" b="1" dirty="0"/>
            </a:br>
            <a:r>
              <a:rPr lang="en-GB" b="1" dirty="0">
                <a:solidFill>
                  <a:srgbClr val="C00000"/>
                </a:solidFill>
              </a:rPr>
              <a:t>(Low </a:t>
            </a:r>
            <a:r>
              <a:rPr lang="en-GB" b="1" dirty="0" smtClean="0">
                <a:solidFill>
                  <a:srgbClr val="C00000"/>
                </a:solidFill>
              </a:rPr>
              <a:t>Capacity)</a:t>
            </a:r>
            <a:endParaRPr lang="en-US" b="1" dirty="0">
              <a:solidFill>
                <a:srgbClr val="C0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036482" y="1536777"/>
            <a:ext cx="1905000" cy="1867853"/>
            <a:chOff x="1036482" y="1536777"/>
            <a:chExt cx="1905000" cy="186785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482" y="1536777"/>
              <a:ext cx="1905000" cy="131445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274651" y="3035298"/>
              <a:ext cx="15354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Cavity Array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486228" y="1536777"/>
            <a:ext cx="3162300" cy="1867853"/>
            <a:chOff x="4486228" y="1536777"/>
            <a:chExt cx="3162300" cy="186785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6228" y="1536777"/>
              <a:ext cx="3162300" cy="131445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245686" y="3035298"/>
              <a:ext cx="16979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Light Cavities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6390415" y="6287359"/>
            <a:ext cx="25442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Image: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cambridgeincolour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05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Human eye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0" y="1420233"/>
            <a:ext cx="4187105" cy="4673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949998" y="1420233"/>
            <a:ext cx="4024826" cy="3087695"/>
            <a:chOff x="3406283" y="1448872"/>
            <a:chExt cx="5653825" cy="4337402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4859" y="1448872"/>
              <a:ext cx="4590491" cy="3718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406283" y="5267459"/>
              <a:ext cx="5653825" cy="518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Weber </a:t>
              </a:r>
              <a:r>
                <a:rPr lang="en-GB" dirty="0" smtClean="0"/>
                <a:t>ratio as a function of intensity</a:t>
              </a:r>
              <a:endParaRPr lang="en-US" dirty="0"/>
            </a:p>
          </p:txBody>
        </p:sp>
      </p:grpSp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5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32"/>
          <a:stretch/>
        </p:blipFill>
        <p:spPr bwMode="auto">
          <a:xfrm>
            <a:off x="4993944" y="4579124"/>
            <a:ext cx="3936933" cy="1380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19160" y="6223249"/>
            <a:ext cx="3446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i="1" dirty="0" smtClean="0">
                <a:solidFill>
                  <a:srgbClr val="C00000"/>
                </a:solidFill>
              </a:rPr>
              <a:t>HDR Images, </a:t>
            </a:r>
            <a:r>
              <a:rPr lang="en-GB" sz="2000" b="1" i="1" dirty="0" err="1" smtClean="0">
                <a:solidFill>
                  <a:srgbClr val="C00000"/>
                </a:solidFill>
              </a:rPr>
              <a:t>Posterization</a:t>
            </a:r>
            <a:endParaRPr lang="en-US" sz="2000" b="1" i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90014" y="21751"/>
            <a:ext cx="328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Images: Gonzalez &amp; Woods, 3</a:t>
            </a:r>
            <a:r>
              <a:rPr lang="en-GB" sz="1400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 edition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41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</TotalTime>
  <Words>504</Words>
  <Application>Microsoft Office PowerPoint</Application>
  <PresentationFormat>On-screen Show (4:3)</PresentationFormat>
  <Paragraphs>172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Cambria Math</vt:lpstr>
      <vt:lpstr>Office Theme</vt:lpstr>
      <vt:lpstr>CS654: Digital Image Analysis</vt:lpstr>
      <vt:lpstr>Recap of Lecture 16</vt:lpstr>
      <vt:lpstr>Outline of Lecture 17</vt:lpstr>
      <vt:lpstr>Introduction</vt:lpstr>
      <vt:lpstr>Common techniques</vt:lpstr>
      <vt:lpstr>Dynamic Range</vt:lpstr>
      <vt:lpstr>ILLUMINANCE &amp; REFLECTIVITY</vt:lpstr>
      <vt:lpstr>Dynamic Range of Camera</vt:lpstr>
      <vt:lpstr>Human eye</vt:lpstr>
      <vt:lpstr>Intensity transformation</vt:lpstr>
      <vt:lpstr>Point processing</vt:lpstr>
      <vt:lpstr>Intensity transformation: Negative</vt:lpstr>
      <vt:lpstr>Intensity transformation: Log-transform</vt:lpstr>
      <vt:lpstr>Intensity transformation: Gamma</vt:lpstr>
      <vt:lpstr>Gamma correction: Display</vt:lpstr>
      <vt:lpstr>Gamma correction; Dark to light</vt:lpstr>
      <vt:lpstr>Gamma correction: light to dark</vt:lpstr>
      <vt:lpstr>Contrast stretching</vt:lpstr>
      <vt:lpstr>Contrast stretching</vt:lpstr>
      <vt:lpstr>Gray-level slicing</vt:lpstr>
      <vt:lpstr>Example</vt:lpstr>
      <vt:lpstr>Bit plane slicing</vt:lpstr>
      <vt:lpstr>Reconstruction of images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CS654: Digital Image Analysis</dc:title>
  <dc:creator>iit1</dc:creator>
  <cp:lastModifiedBy>CHIRANJOY CHATTOPADHYAY</cp:lastModifiedBy>
  <cp:revision>34</cp:revision>
  <dcterms:created xsi:type="dcterms:W3CDTF">2015-07-15T04:13:21Z</dcterms:created>
  <dcterms:modified xsi:type="dcterms:W3CDTF">2015-09-09T09:27:46Z</dcterms:modified>
</cp:coreProperties>
</file>